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59"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74"/>
  </p:normalViewPr>
  <p:slideViewPr>
    <p:cSldViewPr snapToGrid="0" snapToObjects="1">
      <p:cViewPr varScale="1">
        <p:scale>
          <a:sx n="104" d="100"/>
          <a:sy n="104" d="100"/>
        </p:scale>
        <p:origin x="232" y="7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tiff>
</file>

<file path=ppt/media/image2.tiff>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7/4/20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7/4/20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7/4/20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7/4/20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5" Type="http://schemas.openxmlformats.org/officeDocument/2006/relationships/image" Target="../media/image4.tiff"/><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datavedas.com/z-scores-z-test-and-probability-distribution/" TargetMode="External"/><Relationship Id="rId2" Type="http://schemas.openxmlformats.org/officeDocument/2006/relationships/hyperlink" Target="https://datavedas.com/t-tests/" TargetMode="Externa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hyperlink" Target="https://datavedas.com/f-test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978DC-A049-6B41-AD43-ECFC442925F0}"/>
              </a:ext>
            </a:extLst>
          </p:cNvPr>
          <p:cNvSpPr>
            <a:spLocks noGrp="1"/>
          </p:cNvSpPr>
          <p:nvPr>
            <p:ph type="ctrTitle"/>
          </p:nvPr>
        </p:nvSpPr>
        <p:spPr>
          <a:xfrm>
            <a:off x="126461" y="1032934"/>
            <a:ext cx="9795752" cy="1646302"/>
          </a:xfrm>
        </p:spPr>
        <p:txBody>
          <a:bodyPr/>
          <a:lstStyle/>
          <a:p>
            <a:r>
              <a:rPr lang="en-US" sz="4800" dirty="0"/>
              <a:t>Univariate and Bivariate Analysis</a:t>
            </a:r>
          </a:p>
        </p:txBody>
      </p:sp>
      <p:sp>
        <p:nvSpPr>
          <p:cNvPr id="3" name="Subtitle 2">
            <a:extLst>
              <a:ext uri="{FF2B5EF4-FFF2-40B4-BE49-F238E27FC236}">
                <a16:creationId xmlns:a16="http://schemas.microsoft.com/office/drawing/2014/main" id="{5E3AD629-6889-BE44-86B9-B70BAA84FEBD}"/>
              </a:ext>
            </a:extLst>
          </p:cNvPr>
          <p:cNvSpPr>
            <a:spLocks noGrp="1"/>
          </p:cNvSpPr>
          <p:nvPr>
            <p:ph type="subTitle" idx="1"/>
          </p:nvPr>
        </p:nvSpPr>
        <p:spPr>
          <a:xfrm>
            <a:off x="4027250" y="2880550"/>
            <a:ext cx="2357637" cy="1096899"/>
          </a:xfrm>
        </p:spPr>
        <p:txBody>
          <a:bodyPr/>
          <a:lstStyle/>
          <a:p>
            <a:r>
              <a:rPr lang="en-US" dirty="0"/>
              <a:t>Exploration of Data</a:t>
            </a:r>
          </a:p>
        </p:txBody>
      </p:sp>
    </p:spTree>
    <p:extLst>
      <p:ext uri="{BB962C8B-B14F-4D97-AF65-F5344CB8AC3E}">
        <p14:creationId xmlns:p14="http://schemas.microsoft.com/office/powerpoint/2010/main" val="2887661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816AC-0AB0-CB40-A5FC-B96EC93403B4}"/>
              </a:ext>
            </a:extLst>
          </p:cNvPr>
          <p:cNvSpPr>
            <a:spLocks noGrp="1"/>
          </p:cNvSpPr>
          <p:nvPr>
            <p:ph type="title"/>
          </p:nvPr>
        </p:nvSpPr>
        <p:spPr/>
        <p:txBody>
          <a:bodyPr/>
          <a:lstStyle/>
          <a:p>
            <a:r>
              <a:rPr lang="en-US" dirty="0"/>
              <a:t>Univariate Analysis</a:t>
            </a:r>
          </a:p>
        </p:txBody>
      </p:sp>
      <p:sp>
        <p:nvSpPr>
          <p:cNvPr id="3" name="Content Placeholder 2">
            <a:extLst>
              <a:ext uri="{FF2B5EF4-FFF2-40B4-BE49-F238E27FC236}">
                <a16:creationId xmlns:a16="http://schemas.microsoft.com/office/drawing/2014/main" id="{21CD69CD-9196-6C47-97A3-E4E1FB9D6211}"/>
              </a:ext>
            </a:extLst>
          </p:cNvPr>
          <p:cNvSpPr>
            <a:spLocks noGrp="1"/>
          </p:cNvSpPr>
          <p:nvPr>
            <p:ph idx="1"/>
          </p:nvPr>
        </p:nvSpPr>
        <p:spPr/>
        <p:txBody>
          <a:bodyPr/>
          <a:lstStyle/>
          <a:p>
            <a:r>
              <a:rPr lang="en-US" dirty="0"/>
              <a:t>Univariate Data consist of only one variable and each variable is analyzed individually.</a:t>
            </a:r>
          </a:p>
          <a:p>
            <a:r>
              <a:rPr lang="en-US" dirty="0"/>
              <a:t>It is the simplest form of analysis</a:t>
            </a:r>
          </a:p>
          <a:p>
            <a:r>
              <a:rPr lang="en-US" dirty="0"/>
              <a:t>Univariate analysis can be done on two types of variable</a:t>
            </a:r>
          </a:p>
          <a:p>
            <a:pPr marL="0" indent="0">
              <a:buNone/>
            </a:pPr>
            <a:r>
              <a:rPr lang="en-US" dirty="0"/>
              <a:t>         - Categorical Data</a:t>
            </a:r>
          </a:p>
          <a:p>
            <a:pPr marL="0" indent="0">
              <a:buNone/>
            </a:pPr>
            <a:r>
              <a:rPr lang="en-US" dirty="0"/>
              <a:t>         - Numerical Data</a:t>
            </a:r>
          </a:p>
          <a:p>
            <a:pPr marL="0" indent="0">
              <a:buNone/>
            </a:pPr>
            <a:endParaRPr lang="en-US" dirty="0"/>
          </a:p>
        </p:txBody>
      </p:sp>
    </p:spTree>
    <p:extLst>
      <p:ext uri="{BB962C8B-B14F-4D97-AF65-F5344CB8AC3E}">
        <p14:creationId xmlns:p14="http://schemas.microsoft.com/office/powerpoint/2010/main" val="22562321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E1E08-5CC8-0749-8313-89CEDA4E193C}"/>
              </a:ext>
            </a:extLst>
          </p:cNvPr>
          <p:cNvSpPr>
            <a:spLocks noGrp="1"/>
          </p:cNvSpPr>
          <p:nvPr>
            <p:ph type="title"/>
          </p:nvPr>
        </p:nvSpPr>
        <p:spPr/>
        <p:txBody>
          <a:bodyPr/>
          <a:lstStyle/>
          <a:p>
            <a:r>
              <a:rPr lang="en-US" dirty="0"/>
              <a:t>Categorical Data</a:t>
            </a:r>
          </a:p>
        </p:txBody>
      </p:sp>
      <p:sp>
        <p:nvSpPr>
          <p:cNvPr id="3" name="Content Placeholder 2">
            <a:extLst>
              <a:ext uri="{FF2B5EF4-FFF2-40B4-BE49-F238E27FC236}">
                <a16:creationId xmlns:a16="http://schemas.microsoft.com/office/drawing/2014/main" id="{DB5F82CA-AC6F-3946-BE53-14FCF27C6AC5}"/>
              </a:ext>
            </a:extLst>
          </p:cNvPr>
          <p:cNvSpPr>
            <a:spLocks noGrp="1"/>
          </p:cNvSpPr>
          <p:nvPr>
            <p:ph idx="1"/>
          </p:nvPr>
        </p:nvSpPr>
        <p:spPr>
          <a:xfrm>
            <a:off x="677334" y="1362921"/>
            <a:ext cx="8596668" cy="4885479"/>
          </a:xfrm>
        </p:spPr>
        <p:txBody>
          <a:bodyPr>
            <a:normAutofit fontScale="92500"/>
          </a:bodyPr>
          <a:lstStyle/>
          <a:p>
            <a:r>
              <a:rPr lang="en-US" dirty="0"/>
              <a:t>It is a type of data that can be store into groups or a categories with the labels</a:t>
            </a:r>
          </a:p>
          <a:p>
            <a:r>
              <a:rPr lang="en-US" dirty="0"/>
              <a:t>It is also known as qualitative data, each element of categorical dataset can be placed in only one category based on its qualities</a:t>
            </a:r>
          </a:p>
          <a:p>
            <a:r>
              <a:rPr lang="en-US" dirty="0"/>
              <a:t>Categorical data consist of two types 1. Nominal 2. Ordinal</a:t>
            </a:r>
          </a:p>
          <a:p>
            <a:r>
              <a:rPr lang="en-US" dirty="0"/>
              <a:t>Nominal Data: </a:t>
            </a:r>
            <a:r>
              <a:rPr lang="en-IN" dirty="0"/>
              <a:t>This type of categorical data that is identified by its names or labels. Sometimes called naming data.</a:t>
            </a:r>
          </a:p>
          <a:p>
            <a:r>
              <a:rPr lang="en-IN" dirty="0"/>
              <a:t>Ordinal Data : This type of categorical data includes elements that are ranked, ordered or have a rating scale.</a:t>
            </a:r>
          </a:p>
          <a:p>
            <a:r>
              <a:rPr lang="en-IN" dirty="0"/>
              <a:t>Pie Chart and Bar Graph are mainly used as a visualization technique in Categorical Data</a:t>
            </a:r>
          </a:p>
          <a:p>
            <a:pPr marL="0" indent="0">
              <a:buNone/>
            </a:pPr>
            <a:r>
              <a:rPr lang="en-US" dirty="0"/>
              <a:t>Example of Categorical Data : </a:t>
            </a:r>
          </a:p>
          <a:p>
            <a:pPr marL="0" indent="0">
              <a:buNone/>
            </a:pPr>
            <a:r>
              <a:rPr lang="en-US" dirty="0"/>
              <a:t>Gender which consist category of Male and Female,</a:t>
            </a:r>
          </a:p>
          <a:p>
            <a:pPr marL="0" indent="0">
              <a:buNone/>
            </a:pPr>
            <a:r>
              <a:rPr lang="en-US" dirty="0"/>
              <a:t>Size of clothes </a:t>
            </a:r>
            <a:r>
              <a:rPr lang="en-US" dirty="0" err="1"/>
              <a:t>i.e</a:t>
            </a:r>
            <a:r>
              <a:rPr lang="en-US" dirty="0"/>
              <a:t> XL, L, M, S</a:t>
            </a:r>
          </a:p>
          <a:p>
            <a:pPr marL="0" indent="0">
              <a:buNone/>
            </a:pPr>
            <a:r>
              <a:rPr lang="en-US" dirty="0"/>
              <a:t>Survey scale rating : Excellent, Very Good, Good, Normal, Bad, Very Bad</a:t>
            </a:r>
          </a:p>
          <a:p>
            <a:endParaRPr lang="en-US" dirty="0"/>
          </a:p>
        </p:txBody>
      </p:sp>
    </p:spTree>
    <p:extLst>
      <p:ext uri="{BB962C8B-B14F-4D97-AF65-F5344CB8AC3E}">
        <p14:creationId xmlns:p14="http://schemas.microsoft.com/office/powerpoint/2010/main" val="4038203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DAAB2-1A24-0648-85EE-7297F160FA06}"/>
              </a:ext>
            </a:extLst>
          </p:cNvPr>
          <p:cNvSpPr>
            <a:spLocks noGrp="1"/>
          </p:cNvSpPr>
          <p:nvPr>
            <p:ph type="title"/>
          </p:nvPr>
        </p:nvSpPr>
        <p:spPr/>
        <p:txBody>
          <a:bodyPr/>
          <a:lstStyle/>
          <a:p>
            <a:r>
              <a:rPr lang="en-US" dirty="0"/>
              <a:t>Numerical Data</a:t>
            </a:r>
          </a:p>
        </p:txBody>
      </p:sp>
      <p:sp>
        <p:nvSpPr>
          <p:cNvPr id="3" name="Content Placeholder 2">
            <a:extLst>
              <a:ext uri="{FF2B5EF4-FFF2-40B4-BE49-F238E27FC236}">
                <a16:creationId xmlns:a16="http://schemas.microsoft.com/office/drawing/2014/main" id="{A8C90C51-7D2E-D84D-BCEF-0546F3445C04}"/>
              </a:ext>
            </a:extLst>
          </p:cNvPr>
          <p:cNvSpPr>
            <a:spLocks noGrp="1"/>
          </p:cNvSpPr>
          <p:nvPr>
            <p:ph idx="1"/>
          </p:nvPr>
        </p:nvSpPr>
        <p:spPr>
          <a:xfrm>
            <a:off x="677334" y="2160589"/>
            <a:ext cx="9264334" cy="3880773"/>
          </a:xfrm>
        </p:spPr>
        <p:txBody>
          <a:bodyPr/>
          <a:lstStyle/>
          <a:p>
            <a:r>
              <a:rPr lang="en-US" dirty="0"/>
              <a:t>In Numerical Data, there are various descriptive statistics such as Measure of Frequencies(Counts), Variability (Minimum value, Maximum value, Range, Quantile, Standard Deviation), Central Tendency (Mean, Median, Mode) can be used to explore numerical data.</a:t>
            </a:r>
          </a:p>
          <a:p>
            <a:r>
              <a:rPr lang="en-US" dirty="0"/>
              <a:t>Histogram and Boxplot are mainly used a visualization technique to represent Numerical Data.</a:t>
            </a:r>
          </a:p>
        </p:txBody>
      </p:sp>
    </p:spTree>
    <p:extLst>
      <p:ext uri="{BB962C8B-B14F-4D97-AF65-F5344CB8AC3E}">
        <p14:creationId xmlns:p14="http://schemas.microsoft.com/office/powerpoint/2010/main" val="2388382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A18DF-7603-7247-B4F1-4EC20B39B460}"/>
              </a:ext>
            </a:extLst>
          </p:cNvPr>
          <p:cNvSpPr>
            <a:spLocks noGrp="1"/>
          </p:cNvSpPr>
          <p:nvPr>
            <p:ph type="title"/>
          </p:nvPr>
        </p:nvSpPr>
        <p:spPr>
          <a:xfrm>
            <a:off x="869755" y="173186"/>
            <a:ext cx="8596668" cy="673120"/>
          </a:xfrm>
        </p:spPr>
        <p:txBody>
          <a:bodyPr/>
          <a:lstStyle/>
          <a:p>
            <a:r>
              <a:rPr lang="en-US" dirty="0"/>
              <a:t>Graphs used for Univariate Data Analysis</a:t>
            </a:r>
          </a:p>
        </p:txBody>
      </p:sp>
      <p:pic>
        <p:nvPicPr>
          <p:cNvPr id="3" name="Picture 2">
            <a:extLst>
              <a:ext uri="{FF2B5EF4-FFF2-40B4-BE49-F238E27FC236}">
                <a16:creationId xmlns:a16="http://schemas.microsoft.com/office/drawing/2014/main" id="{63A2F4DA-DE02-0146-815A-B62B52BB449F}"/>
              </a:ext>
            </a:extLst>
          </p:cNvPr>
          <p:cNvPicPr>
            <a:picLocks noChangeAspect="1"/>
          </p:cNvPicPr>
          <p:nvPr/>
        </p:nvPicPr>
        <p:blipFill>
          <a:blip r:embed="rId2"/>
          <a:stretch>
            <a:fillRect/>
          </a:stretch>
        </p:blipFill>
        <p:spPr>
          <a:xfrm>
            <a:off x="727953" y="1134082"/>
            <a:ext cx="3026924" cy="2017949"/>
          </a:xfrm>
          <a:prstGeom prst="rect">
            <a:avLst/>
          </a:prstGeom>
        </p:spPr>
      </p:pic>
      <p:pic>
        <p:nvPicPr>
          <p:cNvPr id="4" name="Picture 3">
            <a:extLst>
              <a:ext uri="{FF2B5EF4-FFF2-40B4-BE49-F238E27FC236}">
                <a16:creationId xmlns:a16="http://schemas.microsoft.com/office/drawing/2014/main" id="{B85B89A3-5160-564A-B054-B0E99A442F66}"/>
              </a:ext>
            </a:extLst>
          </p:cNvPr>
          <p:cNvPicPr>
            <a:picLocks noChangeAspect="1"/>
          </p:cNvPicPr>
          <p:nvPr/>
        </p:nvPicPr>
        <p:blipFill>
          <a:blip r:embed="rId3"/>
          <a:stretch>
            <a:fillRect/>
          </a:stretch>
        </p:blipFill>
        <p:spPr>
          <a:xfrm>
            <a:off x="5239265" y="1029647"/>
            <a:ext cx="4357991" cy="2334638"/>
          </a:xfrm>
          <a:prstGeom prst="rect">
            <a:avLst/>
          </a:prstGeom>
        </p:spPr>
      </p:pic>
      <p:pic>
        <p:nvPicPr>
          <p:cNvPr id="7" name="Picture 6">
            <a:extLst>
              <a:ext uri="{FF2B5EF4-FFF2-40B4-BE49-F238E27FC236}">
                <a16:creationId xmlns:a16="http://schemas.microsoft.com/office/drawing/2014/main" id="{BC7BBA91-F40A-384D-A60E-45AFDBE0E718}"/>
              </a:ext>
            </a:extLst>
          </p:cNvPr>
          <p:cNvPicPr>
            <a:picLocks noChangeAspect="1"/>
          </p:cNvPicPr>
          <p:nvPr/>
        </p:nvPicPr>
        <p:blipFill>
          <a:blip r:embed="rId4"/>
          <a:stretch>
            <a:fillRect/>
          </a:stretch>
        </p:blipFill>
        <p:spPr>
          <a:xfrm>
            <a:off x="656210" y="4059137"/>
            <a:ext cx="3176487" cy="2402120"/>
          </a:xfrm>
          <a:prstGeom prst="rect">
            <a:avLst/>
          </a:prstGeom>
        </p:spPr>
      </p:pic>
      <p:pic>
        <p:nvPicPr>
          <p:cNvPr id="9" name="Picture 8">
            <a:extLst>
              <a:ext uri="{FF2B5EF4-FFF2-40B4-BE49-F238E27FC236}">
                <a16:creationId xmlns:a16="http://schemas.microsoft.com/office/drawing/2014/main" id="{F1103E20-784E-224C-B23F-A2FBD056FF5A}"/>
              </a:ext>
            </a:extLst>
          </p:cNvPr>
          <p:cNvPicPr>
            <a:picLocks noChangeAspect="1"/>
          </p:cNvPicPr>
          <p:nvPr/>
        </p:nvPicPr>
        <p:blipFill>
          <a:blip r:embed="rId5"/>
          <a:stretch>
            <a:fillRect/>
          </a:stretch>
        </p:blipFill>
        <p:spPr>
          <a:xfrm>
            <a:off x="5946689" y="3547626"/>
            <a:ext cx="1800997" cy="3001662"/>
          </a:xfrm>
          <a:prstGeom prst="rect">
            <a:avLst/>
          </a:prstGeom>
        </p:spPr>
      </p:pic>
      <p:sp>
        <p:nvSpPr>
          <p:cNvPr id="10" name="TextBox 9">
            <a:extLst>
              <a:ext uri="{FF2B5EF4-FFF2-40B4-BE49-F238E27FC236}">
                <a16:creationId xmlns:a16="http://schemas.microsoft.com/office/drawing/2014/main" id="{58732F8B-D052-884D-AC69-C7865D58772F}"/>
              </a:ext>
            </a:extLst>
          </p:cNvPr>
          <p:cNvSpPr txBox="1"/>
          <p:nvPr/>
        </p:nvSpPr>
        <p:spPr>
          <a:xfrm>
            <a:off x="469557" y="729049"/>
            <a:ext cx="5263978" cy="369332"/>
          </a:xfrm>
          <a:prstGeom prst="rect">
            <a:avLst/>
          </a:prstGeom>
          <a:noFill/>
        </p:spPr>
        <p:txBody>
          <a:bodyPr wrap="square" rtlCol="0">
            <a:spAutoFit/>
          </a:bodyPr>
          <a:lstStyle/>
          <a:p>
            <a:r>
              <a:rPr lang="en-US" dirty="0"/>
              <a:t>Categorical Data Graph (Pie chart and Bar graph</a:t>
            </a:r>
          </a:p>
        </p:txBody>
      </p:sp>
      <p:sp>
        <p:nvSpPr>
          <p:cNvPr id="11" name="TextBox 10">
            <a:extLst>
              <a:ext uri="{FF2B5EF4-FFF2-40B4-BE49-F238E27FC236}">
                <a16:creationId xmlns:a16="http://schemas.microsoft.com/office/drawing/2014/main" id="{17C34230-0165-864D-9642-41B6467D0C4E}"/>
              </a:ext>
            </a:extLst>
          </p:cNvPr>
          <p:cNvSpPr txBox="1"/>
          <p:nvPr/>
        </p:nvSpPr>
        <p:spPr>
          <a:xfrm>
            <a:off x="469557" y="3429000"/>
            <a:ext cx="4769708" cy="369332"/>
          </a:xfrm>
          <a:prstGeom prst="rect">
            <a:avLst/>
          </a:prstGeom>
          <a:noFill/>
        </p:spPr>
        <p:txBody>
          <a:bodyPr wrap="square" rtlCol="0">
            <a:spAutoFit/>
          </a:bodyPr>
          <a:lstStyle/>
          <a:p>
            <a:r>
              <a:rPr lang="en-US" dirty="0"/>
              <a:t>Numerical Data Graph (Histogram, Boxplot)</a:t>
            </a:r>
          </a:p>
        </p:txBody>
      </p:sp>
    </p:spTree>
    <p:extLst>
      <p:ext uri="{BB962C8B-B14F-4D97-AF65-F5344CB8AC3E}">
        <p14:creationId xmlns:p14="http://schemas.microsoft.com/office/powerpoint/2010/main" val="1507448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5C086-B5CC-4A40-9B77-C018DD998884}"/>
              </a:ext>
            </a:extLst>
          </p:cNvPr>
          <p:cNvSpPr>
            <a:spLocks noGrp="1"/>
          </p:cNvSpPr>
          <p:nvPr>
            <p:ph type="title"/>
          </p:nvPr>
        </p:nvSpPr>
        <p:spPr/>
        <p:txBody>
          <a:bodyPr/>
          <a:lstStyle/>
          <a:p>
            <a:r>
              <a:rPr lang="en-US" dirty="0"/>
              <a:t>Bivariate Analysis</a:t>
            </a:r>
          </a:p>
        </p:txBody>
      </p:sp>
      <p:sp>
        <p:nvSpPr>
          <p:cNvPr id="3" name="Content Placeholder 2">
            <a:extLst>
              <a:ext uri="{FF2B5EF4-FFF2-40B4-BE49-F238E27FC236}">
                <a16:creationId xmlns:a16="http://schemas.microsoft.com/office/drawing/2014/main" id="{9EE91702-5864-9C46-8275-1B7E9CA8DFE0}"/>
              </a:ext>
            </a:extLst>
          </p:cNvPr>
          <p:cNvSpPr>
            <a:spLocks noGrp="1"/>
          </p:cNvSpPr>
          <p:nvPr>
            <p:ph idx="1"/>
          </p:nvPr>
        </p:nvSpPr>
        <p:spPr>
          <a:xfrm>
            <a:off x="677333" y="2160589"/>
            <a:ext cx="9195715" cy="3880773"/>
          </a:xfrm>
        </p:spPr>
        <p:txBody>
          <a:bodyPr/>
          <a:lstStyle/>
          <a:p>
            <a:r>
              <a:rPr lang="en-IN" dirty="0"/>
              <a:t>Bivariate analysis is the analysis of two variables where two variables are analysed to explore the relationship/association between them. </a:t>
            </a:r>
          </a:p>
          <a:p>
            <a:r>
              <a:rPr lang="en-IN" dirty="0"/>
              <a:t>Various inferential statistics can be used to perform Bivariate Analysis.</a:t>
            </a:r>
          </a:p>
          <a:p>
            <a:r>
              <a:rPr lang="en-IN" dirty="0"/>
              <a:t>Bivariate Analysis are of the following types-</a:t>
            </a:r>
            <a:br>
              <a:rPr lang="en-IN" dirty="0"/>
            </a:br>
            <a:r>
              <a:rPr lang="en-IN" dirty="0"/>
              <a:t>Bivariate Analysis of two Numerical Variables </a:t>
            </a:r>
            <a:r>
              <a:rPr lang="en-IN" b="1" dirty="0"/>
              <a:t>(Numerical-Numerical)</a:t>
            </a:r>
            <a:br>
              <a:rPr lang="en-IN" dirty="0"/>
            </a:br>
            <a:r>
              <a:rPr lang="en-IN" dirty="0"/>
              <a:t>Bivariate Analysis of two categorical Variables</a:t>
            </a:r>
            <a:r>
              <a:rPr lang="en-IN" b="1" dirty="0"/>
              <a:t> (Categorical-Categorical)</a:t>
            </a:r>
            <a:br>
              <a:rPr lang="en-IN" dirty="0"/>
            </a:br>
            <a:r>
              <a:rPr lang="en-IN" dirty="0"/>
              <a:t>Bivariate Analysis of one numerical and one categorical variable</a:t>
            </a:r>
            <a:r>
              <a:rPr lang="en-IN" b="1" dirty="0"/>
              <a:t> (Numerical-Categorical)</a:t>
            </a:r>
            <a:endParaRPr lang="en-US" dirty="0"/>
          </a:p>
        </p:txBody>
      </p:sp>
    </p:spTree>
    <p:extLst>
      <p:ext uri="{BB962C8B-B14F-4D97-AF65-F5344CB8AC3E}">
        <p14:creationId xmlns:p14="http://schemas.microsoft.com/office/powerpoint/2010/main" val="4132260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3DD1D-76FE-8742-9819-2C297B0AF0A4}"/>
              </a:ext>
            </a:extLst>
          </p:cNvPr>
          <p:cNvSpPr>
            <a:spLocks noGrp="1"/>
          </p:cNvSpPr>
          <p:nvPr>
            <p:ph type="title"/>
          </p:nvPr>
        </p:nvSpPr>
        <p:spPr>
          <a:xfrm>
            <a:off x="677333" y="609600"/>
            <a:ext cx="8750871" cy="1320800"/>
          </a:xfrm>
        </p:spPr>
        <p:txBody>
          <a:bodyPr>
            <a:normAutofit fontScale="90000"/>
          </a:bodyPr>
          <a:lstStyle/>
          <a:p>
            <a:r>
              <a:rPr lang="en-IN" sz="3100" dirty="0"/>
              <a:t>Bivariate Analysis of two Numerical Variables </a:t>
            </a:r>
            <a:br>
              <a:rPr lang="en-IN" sz="3100" dirty="0"/>
            </a:br>
            <a:r>
              <a:rPr lang="en-IN" sz="3100" b="1" dirty="0"/>
              <a:t>(Numerical-Numerical)</a:t>
            </a:r>
            <a:br>
              <a:rPr lang="en-IN" dirty="0"/>
            </a:br>
            <a:endParaRPr lang="en-US" dirty="0"/>
          </a:p>
        </p:txBody>
      </p:sp>
      <p:sp>
        <p:nvSpPr>
          <p:cNvPr id="3" name="Content Placeholder 2">
            <a:extLst>
              <a:ext uri="{FF2B5EF4-FFF2-40B4-BE49-F238E27FC236}">
                <a16:creationId xmlns:a16="http://schemas.microsoft.com/office/drawing/2014/main" id="{A535C90E-443F-D74F-B5B3-5788D1F33C7D}"/>
              </a:ext>
            </a:extLst>
          </p:cNvPr>
          <p:cNvSpPr>
            <a:spLocks noGrp="1"/>
          </p:cNvSpPr>
          <p:nvPr>
            <p:ph idx="1"/>
          </p:nvPr>
        </p:nvSpPr>
        <p:spPr/>
        <p:txBody>
          <a:bodyPr/>
          <a:lstStyle/>
          <a:p>
            <a:r>
              <a:rPr lang="en-US" dirty="0"/>
              <a:t>In this bivariate analysis we analyze between two numerical variables and it can be done through scatter plot</a:t>
            </a:r>
          </a:p>
          <a:p>
            <a:pPr marL="0" indent="0">
              <a:buNone/>
            </a:pPr>
            <a:endParaRPr lang="en-US" dirty="0"/>
          </a:p>
        </p:txBody>
      </p:sp>
      <p:pic>
        <p:nvPicPr>
          <p:cNvPr id="5" name="Picture 4">
            <a:extLst>
              <a:ext uri="{FF2B5EF4-FFF2-40B4-BE49-F238E27FC236}">
                <a16:creationId xmlns:a16="http://schemas.microsoft.com/office/drawing/2014/main" id="{BBB96A48-FF8E-D64D-84A3-EC15570BDD04}"/>
              </a:ext>
            </a:extLst>
          </p:cNvPr>
          <p:cNvPicPr>
            <a:picLocks noChangeAspect="1"/>
          </p:cNvPicPr>
          <p:nvPr/>
        </p:nvPicPr>
        <p:blipFill>
          <a:blip r:embed="rId2"/>
          <a:stretch>
            <a:fillRect/>
          </a:stretch>
        </p:blipFill>
        <p:spPr>
          <a:xfrm>
            <a:off x="767835" y="2932575"/>
            <a:ext cx="6337300" cy="3861136"/>
          </a:xfrm>
          <a:prstGeom prst="rect">
            <a:avLst/>
          </a:prstGeom>
        </p:spPr>
      </p:pic>
    </p:spTree>
    <p:extLst>
      <p:ext uri="{BB962C8B-B14F-4D97-AF65-F5344CB8AC3E}">
        <p14:creationId xmlns:p14="http://schemas.microsoft.com/office/powerpoint/2010/main" val="405352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0BF17-B60D-1A48-80E6-8F631DBAFB77}"/>
              </a:ext>
            </a:extLst>
          </p:cNvPr>
          <p:cNvSpPr>
            <a:spLocks noGrp="1"/>
          </p:cNvSpPr>
          <p:nvPr>
            <p:ph type="title"/>
          </p:nvPr>
        </p:nvSpPr>
        <p:spPr/>
        <p:txBody>
          <a:bodyPr>
            <a:noAutofit/>
          </a:bodyPr>
          <a:lstStyle/>
          <a:p>
            <a:r>
              <a:rPr lang="en-IN" sz="2800" dirty="0"/>
              <a:t>Bivariate Analysis of two categorical Variables</a:t>
            </a:r>
            <a:r>
              <a:rPr lang="en-IN" sz="2800" b="1" dirty="0"/>
              <a:t> </a:t>
            </a:r>
            <a:br>
              <a:rPr lang="en-IN" sz="2800" b="1" dirty="0"/>
            </a:br>
            <a:r>
              <a:rPr lang="en-IN" sz="2800" b="1" dirty="0"/>
              <a:t>(Categorical-Categorical)</a:t>
            </a:r>
            <a:br>
              <a:rPr lang="en-IN" dirty="0"/>
            </a:br>
            <a:endParaRPr lang="en-US" dirty="0"/>
          </a:p>
        </p:txBody>
      </p:sp>
      <p:sp>
        <p:nvSpPr>
          <p:cNvPr id="3" name="Content Placeholder 2">
            <a:extLst>
              <a:ext uri="{FF2B5EF4-FFF2-40B4-BE49-F238E27FC236}">
                <a16:creationId xmlns:a16="http://schemas.microsoft.com/office/drawing/2014/main" id="{BE157333-21D3-C842-A4DD-790E208B597C}"/>
              </a:ext>
            </a:extLst>
          </p:cNvPr>
          <p:cNvSpPr>
            <a:spLocks noGrp="1"/>
          </p:cNvSpPr>
          <p:nvPr>
            <p:ph idx="1"/>
          </p:nvPr>
        </p:nvSpPr>
        <p:spPr/>
        <p:txBody>
          <a:bodyPr/>
          <a:lstStyle/>
          <a:p>
            <a:r>
              <a:rPr lang="en-US" dirty="0"/>
              <a:t>In this analysis we do analysis between two categorical variables which can be visualize by Stacked bar chart. </a:t>
            </a:r>
          </a:p>
          <a:p>
            <a:r>
              <a:rPr lang="en-US" dirty="0"/>
              <a:t>A stacked bar chart compares individual data points </a:t>
            </a:r>
          </a:p>
          <a:p>
            <a:pPr marL="0" indent="0">
              <a:buNone/>
            </a:pPr>
            <a:r>
              <a:rPr lang="en-US" dirty="0"/>
              <a:t>	with each other.</a:t>
            </a:r>
          </a:p>
          <a:p>
            <a:endParaRPr lang="en-US" dirty="0"/>
          </a:p>
          <a:p>
            <a:pPr marL="0" indent="0">
              <a:buNone/>
            </a:pPr>
            <a:endParaRPr lang="en-US" dirty="0"/>
          </a:p>
        </p:txBody>
      </p:sp>
      <p:pic>
        <p:nvPicPr>
          <p:cNvPr id="4" name="Picture 3">
            <a:extLst>
              <a:ext uri="{FF2B5EF4-FFF2-40B4-BE49-F238E27FC236}">
                <a16:creationId xmlns:a16="http://schemas.microsoft.com/office/drawing/2014/main" id="{AF7CF5E7-76B4-8B4D-B400-2E147E355917}"/>
              </a:ext>
            </a:extLst>
          </p:cNvPr>
          <p:cNvPicPr>
            <a:picLocks noChangeAspect="1"/>
          </p:cNvPicPr>
          <p:nvPr/>
        </p:nvPicPr>
        <p:blipFill>
          <a:blip r:embed="rId2"/>
          <a:stretch>
            <a:fillRect/>
          </a:stretch>
        </p:blipFill>
        <p:spPr>
          <a:xfrm>
            <a:off x="4442510" y="3233351"/>
            <a:ext cx="5436973" cy="3624649"/>
          </a:xfrm>
          <a:prstGeom prst="rect">
            <a:avLst/>
          </a:prstGeom>
        </p:spPr>
      </p:pic>
    </p:spTree>
    <p:extLst>
      <p:ext uri="{BB962C8B-B14F-4D97-AF65-F5344CB8AC3E}">
        <p14:creationId xmlns:p14="http://schemas.microsoft.com/office/powerpoint/2010/main" val="3197695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B2CF9-5121-C84F-A683-045C31588BD7}"/>
              </a:ext>
            </a:extLst>
          </p:cNvPr>
          <p:cNvSpPr>
            <a:spLocks noGrp="1"/>
          </p:cNvSpPr>
          <p:nvPr>
            <p:ph type="title"/>
          </p:nvPr>
        </p:nvSpPr>
        <p:spPr>
          <a:xfrm>
            <a:off x="677334" y="115329"/>
            <a:ext cx="8596668" cy="1320800"/>
          </a:xfrm>
        </p:spPr>
        <p:txBody>
          <a:bodyPr>
            <a:normAutofit fontScale="90000"/>
          </a:bodyPr>
          <a:lstStyle/>
          <a:p>
            <a:r>
              <a:rPr lang="en-IN" dirty="0"/>
              <a:t>Bivariate Analysis of one numerical and one categorical variable</a:t>
            </a:r>
            <a:r>
              <a:rPr lang="en-IN" b="1" dirty="0"/>
              <a:t> (Numerical-Categorical)</a:t>
            </a:r>
            <a:endParaRPr lang="en-US" dirty="0"/>
          </a:p>
        </p:txBody>
      </p:sp>
      <p:sp>
        <p:nvSpPr>
          <p:cNvPr id="3" name="Content Placeholder 2">
            <a:extLst>
              <a:ext uri="{FF2B5EF4-FFF2-40B4-BE49-F238E27FC236}">
                <a16:creationId xmlns:a16="http://schemas.microsoft.com/office/drawing/2014/main" id="{4F1A9715-5A85-C341-A88B-F5750589236E}"/>
              </a:ext>
            </a:extLst>
          </p:cNvPr>
          <p:cNvSpPr>
            <a:spLocks noGrp="1"/>
          </p:cNvSpPr>
          <p:nvPr>
            <p:ph idx="1"/>
          </p:nvPr>
        </p:nvSpPr>
        <p:spPr>
          <a:xfrm>
            <a:off x="677334" y="1197797"/>
            <a:ext cx="8596668" cy="3634730"/>
          </a:xfrm>
        </p:spPr>
        <p:txBody>
          <a:bodyPr>
            <a:normAutofit/>
          </a:bodyPr>
          <a:lstStyle/>
          <a:p>
            <a:r>
              <a:rPr lang="en-IN" dirty="0"/>
              <a:t>Inferential Statistics such as </a:t>
            </a:r>
            <a:r>
              <a:rPr lang="en-IN" dirty="0">
                <a:hlinkClick r:id="rId2"/>
              </a:rPr>
              <a:t>T-Test</a:t>
            </a:r>
            <a:r>
              <a:rPr lang="en-IN" dirty="0"/>
              <a:t>, </a:t>
            </a:r>
            <a:r>
              <a:rPr lang="en-IN" dirty="0">
                <a:hlinkClick r:id="rId3"/>
              </a:rPr>
              <a:t>Z-Test</a:t>
            </a:r>
            <a:r>
              <a:rPr lang="en-IN" dirty="0"/>
              <a:t>, </a:t>
            </a:r>
            <a:r>
              <a:rPr lang="en-IN" dirty="0">
                <a:hlinkClick r:id="rId4"/>
              </a:rPr>
              <a:t>ANOVA</a:t>
            </a:r>
            <a:r>
              <a:rPr lang="en-IN" dirty="0"/>
              <a:t> can be used. The insights provided by such statistics can help us explore the dataset by looking at the various combinations of numerical and categorical variables. Visualisation techniques such as Combination charts or Line Chart with Error Bars can be used for such analysis.</a:t>
            </a:r>
          </a:p>
          <a:p>
            <a:r>
              <a:rPr lang="en-IN" dirty="0"/>
              <a:t>Error bars indicate how much each data point in </a:t>
            </a:r>
          </a:p>
          <a:p>
            <a:pPr marL="0" indent="0">
              <a:buNone/>
            </a:pPr>
            <a:r>
              <a:rPr lang="en-IN" dirty="0"/>
              <a:t>      a plot deviates from the actual value. </a:t>
            </a:r>
          </a:p>
          <a:p>
            <a:r>
              <a:rPr lang="en-IN" dirty="0"/>
              <a:t>Error bars display the standard deviation of the </a:t>
            </a:r>
          </a:p>
          <a:p>
            <a:pPr marL="0" indent="0">
              <a:buNone/>
            </a:pPr>
            <a:r>
              <a:rPr lang="en-IN" dirty="0"/>
              <a:t>     distribution while the actual plot depicts the shape</a:t>
            </a:r>
          </a:p>
          <a:p>
            <a:pPr marL="0" indent="0">
              <a:buNone/>
            </a:pPr>
            <a:r>
              <a:rPr lang="en-IN" dirty="0"/>
              <a:t>      of the distribution.</a:t>
            </a:r>
          </a:p>
          <a:p>
            <a:endParaRPr lang="en-US" dirty="0"/>
          </a:p>
        </p:txBody>
      </p:sp>
      <p:pic>
        <p:nvPicPr>
          <p:cNvPr id="4" name="Picture 3">
            <a:extLst>
              <a:ext uri="{FF2B5EF4-FFF2-40B4-BE49-F238E27FC236}">
                <a16:creationId xmlns:a16="http://schemas.microsoft.com/office/drawing/2014/main" id="{2C2BAE7C-5C90-9B46-B1C0-8EA58B371DE5}"/>
              </a:ext>
            </a:extLst>
          </p:cNvPr>
          <p:cNvPicPr>
            <a:picLocks noChangeAspect="1"/>
          </p:cNvPicPr>
          <p:nvPr/>
        </p:nvPicPr>
        <p:blipFill>
          <a:blip r:embed="rId5"/>
          <a:stretch>
            <a:fillRect/>
          </a:stretch>
        </p:blipFill>
        <p:spPr>
          <a:xfrm>
            <a:off x="6462927" y="2518596"/>
            <a:ext cx="5473700" cy="4096445"/>
          </a:xfrm>
          <a:prstGeom prst="rect">
            <a:avLst/>
          </a:prstGeom>
        </p:spPr>
      </p:pic>
    </p:spTree>
    <p:extLst>
      <p:ext uri="{BB962C8B-B14F-4D97-AF65-F5344CB8AC3E}">
        <p14:creationId xmlns:p14="http://schemas.microsoft.com/office/powerpoint/2010/main" val="390678499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254</TotalTime>
  <Words>549</Words>
  <Application>Microsoft Macintosh PowerPoint</Application>
  <PresentationFormat>Widescreen</PresentationFormat>
  <Paragraphs>42</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Trebuchet MS</vt:lpstr>
      <vt:lpstr>Wingdings 3</vt:lpstr>
      <vt:lpstr>Facet</vt:lpstr>
      <vt:lpstr>Univariate and Bivariate Analysis</vt:lpstr>
      <vt:lpstr>Univariate Analysis</vt:lpstr>
      <vt:lpstr>Categorical Data</vt:lpstr>
      <vt:lpstr>Numerical Data</vt:lpstr>
      <vt:lpstr>Graphs used for Univariate Data Analysis</vt:lpstr>
      <vt:lpstr>Bivariate Analysis</vt:lpstr>
      <vt:lpstr>Bivariate Analysis of two Numerical Variables  (Numerical-Numerical) </vt:lpstr>
      <vt:lpstr>Bivariate Analysis of two categorical Variables  (Categorical-Categorical) </vt:lpstr>
      <vt:lpstr>Bivariate Analysis of one numerical and one categorical variable (Numerical-Categorical)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Univariate and Bivariate Analysis</dc:title>
  <dc:creator>Saurav . (ssaurav)</dc:creator>
  <cp:lastModifiedBy>Saurav . (ssaurav)</cp:lastModifiedBy>
  <cp:revision>14</cp:revision>
  <dcterms:created xsi:type="dcterms:W3CDTF">2020-07-04T04:26:39Z</dcterms:created>
  <dcterms:modified xsi:type="dcterms:W3CDTF">2020-07-04T08:51:03Z</dcterms:modified>
</cp:coreProperties>
</file>